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lvl1pPr algn="ctr" defTabSz="584200">
      <a:defRPr sz="4200">
        <a:solidFill>
          <a:srgbClr val="FFFFFF"/>
        </a:solidFill>
        <a:effectLst>
          <a:outerShdw sx="100000" sy="100000" kx="0" ky="0" algn="b" rotWithShape="0" blurRad="50800" dist="38100" dir="5400000">
            <a:srgbClr val="000000"/>
          </a:outerShdw>
        </a:effectLst>
        <a:latin typeface="+mn-lt"/>
        <a:ea typeface="+mn-ea"/>
        <a:cs typeface="+mn-cs"/>
        <a:sym typeface="Helvetica Neue Light"/>
      </a:defRPr>
    </a:lvl1pPr>
    <a:lvl2pPr indent="228600" algn="ctr" defTabSz="584200">
      <a:defRPr sz="4200">
        <a:solidFill>
          <a:srgbClr val="FFFFFF"/>
        </a:solidFill>
        <a:effectLst>
          <a:outerShdw sx="100000" sy="100000" kx="0" ky="0" algn="b" rotWithShape="0" blurRad="50800" dist="38100" dir="5400000">
            <a:srgbClr val="000000"/>
          </a:outerShdw>
        </a:effectLst>
        <a:latin typeface="+mn-lt"/>
        <a:ea typeface="+mn-ea"/>
        <a:cs typeface="+mn-cs"/>
        <a:sym typeface="Helvetica Neue Light"/>
      </a:defRPr>
    </a:lvl2pPr>
    <a:lvl3pPr indent="457200" algn="ctr" defTabSz="584200">
      <a:defRPr sz="4200">
        <a:solidFill>
          <a:srgbClr val="FFFFFF"/>
        </a:solidFill>
        <a:effectLst>
          <a:outerShdw sx="100000" sy="100000" kx="0" ky="0" algn="b" rotWithShape="0" blurRad="50800" dist="38100" dir="5400000">
            <a:srgbClr val="000000"/>
          </a:outerShdw>
        </a:effectLst>
        <a:latin typeface="+mn-lt"/>
        <a:ea typeface="+mn-ea"/>
        <a:cs typeface="+mn-cs"/>
        <a:sym typeface="Helvetica Neue Light"/>
      </a:defRPr>
    </a:lvl3pPr>
    <a:lvl4pPr indent="685800" algn="ctr" defTabSz="584200">
      <a:defRPr sz="4200">
        <a:solidFill>
          <a:srgbClr val="FFFFFF"/>
        </a:solidFill>
        <a:effectLst>
          <a:outerShdw sx="100000" sy="100000" kx="0" ky="0" algn="b" rotWithShape="0" blurRad="50800" dist="38100" dir="5400000">
            <a:srgbClr val="000000"/>
          </a:outerShdw>
        </a:effectLst>
        <a:latin typeface="+mn-lt"/>
        <a:ea typeface="+mn-ea"/>
        <a:cs typeface="+mn-cs"/>
        <a:sym typeface="Helvetica Neue Light"/>
      </a:defRPr>
    </a:lvl4pPr>
    <a:lvl5pPr indent="914400" algn="ctr" defTabSz="584200">
      <a:defRPr sz="4200">
        <a:solidFill>
          <a:srgbClr val="FFFFFF"/>
        </a:solidFill>
        <a:effectLst>
          <a:outerShdw sx="100000" sy="100000" kx="0" ky="0" algn="b" rotWithShape="0" blurRad="50800" dist="38100" dir="5400000">
            <a:srgbClr val="000000"/>
          </a:outerShdw>
        </a:effectLst>
        <a:latin typeface="+mn-lt"/>
        <a:ea typeface="+mn-ea"/>
        <a:cs typeface="+mn-cs"/>
        <a:sym typeface="Helvetica Neue Light"/>
      </a:defRPr>
    </a:lvl5pPr>
    <a:lvl6pPr indent="1143000" algn="ctr" defTabSz="584200">
      <a:defRPr sz="4200">
        <a:solidFill>
          <a:srgbClr val="FFFFFF"/>
        </a:solidFill>
        <a:effectLst>
          <a:outerShdw sx="100000" sy="100000" kx="0" ky="0" algn="b" rotWithShape="0" blurRad="50800" dist="38100" dir="5400000">
            <a:srgbClr val="000000"/>
          </a:outerShdw>
        </a:effectLst>
        <a:latin typeface="+mn-lt"/>
        <a:ea typeface="+mn-ea"/>
        <a:cs typeface="+mn-cs"/>
        <a:sym typeface="Helvetica Neue Light"/>
      </a:defRPr>
    </a:lvl6pPr>
    <a:lvl7pPr indent="1371600" algn="ctr" defTabSz="584200">
      <a:defRPr sz="4200">
        <a:solidFill>
          <a:srgbClr val="FFFFFF"/>
        </a:solidFill>
        <a:effectLst>
          <a:outerShdw sx="100000" sy="100000" kx="0" ky="0" algn="b" rotWithShape="0" blurRad="50800" dist="38100" dir="5400000">
            <a:srgbClr val="000000"/>
          </a:outerShdw>
        </a:effectLst>
        <a:latin typeface="+mn-lt"/>
        <a:ea typeface="+mn-ea"/>
        <a:cs typeface="+mn-cs"/>
        <a:sym typeface="Helvetica Neue Light"/>
      </a:defRPr>
    </a:lvl7pPr>
    <a:lvl8pPr indent="1600200" algn="ctr" defTabSz="584200">
      <a:defRPr sz="4200">
        <a:solidFill>
          <a:srgbClr val="FFFFFF"/>
        </a:solidFill>
        <a:effectLst>
          <a:outerShdw sx="100000" sy="100000" kx="0" ky="0" algn="b" rotWithShape="0" blurRad="50800" dist="38100" dir="5400000">
            <a:srgbClr val="000000"/>
          </a:outerShdw>
        </a:effectLst>
        <a:latin typeface="+mn-lt"/>
        <a:ea typeface="+mn-ea"/>
        <a:cs typeface="+mn-cs"/>
        <a:sym typeface="Helvetica Neue Light"/>
      </a:defRPr>
    </a:lvl8pPr>
    <a:lvl9pPr indent="1828800" algn="ctr" defTabSz="584200">
      <a:defRPr sz="4200">
        <a:solidFill>
          <a:srgbClr val="FFFFFF"/>
        </a:solidFill>
        <a:effectLst>
          <a:outerShdw sx="100000" sy="100000" kx="0" ky="0" algn="b" rotWithShape="0" blurRad="50800" dist="38100" dir="5400000">
            <a:srgbClr val="000000"/>
          </a:outerShdw>
        </a:effectLst>
        <a:latin typeface="+mn-lt"/>
        <a:ea typeface="+mn-ea"/>
        <a:cs typeface="+mn-cs"/>
        <a:sym typeface="Helvetica Neue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676164">
              <a:alpha val="3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0071EB">
              <a:alpha val="6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0071EB">
              <a:alpha val="6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0071EB">
              <a:alpha val="60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wholeTbl>
    <a:band2H>
      <a:tcTxStyle b="def" i="def"/>
      <a:tcStyle>
        <a:tcBdr/>
        <a:fill>
          <a:solidFill>
            <a:srgbClr val="676164">
              <a:alpha val="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97EB">
              <a:alpha val="75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97EB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94908F">
              <a:alpha val="64999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71E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2800">
              <a:alpha val="80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wholeTbl>
    <a:band2H>
      <a:tcTxStyle b="def" i="def"/>
      <a:tcStyle>
        <a:tcBdr/>
        <a:fill>
          <a:solidFill>
            <a:srgbClr val="676164">
              <a:alpha val="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400">
              <a:alpha val="90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400">
              <a:alpha val="9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676164">
              <a:alpha val="3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27D7D">
              <a:alpha val="64999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27D7D">
              <a:alpha val="64999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676164">
              <a:alpha val="3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A0A4A8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A0A4A8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1" name="Shape 3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850900" y="1270000"/>
            <a:ext cx="11303000" cy="35052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850900" y="4864100"/>
            <a:ext cx="11303000" cy="15748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1pPr>
            <a:lvl2pPr marL="0" indent="2286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2pPr>
            <a:lvl3pPr marL="0" indent="4572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3pPr>
            <a:lvl4pPr marL="0" indent="6858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4pPr>
            <a:lvl5pPr marL="0" indent="9144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One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Two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Three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Four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5981700" y="4508500"/>
            <a:ext cx="1042950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Text</a:t>
            </a:r>
          </a:p>
        </p:txBody>
      </p:sp>
      <p:sp>
        <p:nvSpPr>
          <p:cNvPr id="9" name="Shape 9"/>
          <p:cNvSpPr/>
          <p:nvPr>
            <p:ph type="title"/>
          </p:nvPr>
        </p:nvSpPr>
        <p:spPr>
          <a:xfrm>
            <a:off x="787400" y="6807200"/>
            <a:ext cx="11430000" cy="12192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Title Text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787400" y="8013700"/>
            <a:ext cx="11430000" cy="15621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1pPr>
            <a:lvl2pPr marL="0" indent="2286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2pPr>
            <a:lvl3pPr marL="0" indent="4572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3pPr>
            <a:lvl4pPr marL="0" indent="6858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4pPr>
            <a:lvl5pPr marL="0" indent="9144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One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Two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Three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Four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787400" y="3657600"/>
            <a:ext cx="11430000" cy="2438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87400" y="1384300"/>
            <a:ext cx="5638800" cy="35052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87400" y="4876800"/>
            <a:ext cx="5638800" cy="37592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1pPr>
            <a:lvl2pPr marL="0" indent="2286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2pPr>
            <a:lvl3pPr marL="0" indent="4572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3pPr>
            <a:lvl4pPr marL="0" indent="6858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4pPr>
            <a:lvl5pPr marL="0" indent="914400">
              <a:spcBef>
                <a:spcPts val="0"/>
              </a:spcBef>
              <a:buSzTx/>
              <a:buNone/>
              <a:defRPr sz="4200">
                <a:solidFill>
                  <a:srgbClr val="73B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One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Two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Three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Four</a:t>
            </a:r>
            <a:endParaRPr sz="4200">
              <a:solidFill>
                <a:srgbClr val="73B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Title Text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One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Two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Three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Four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787400" y="2768600"/>
            <a:ext cx="5422900" cy="5715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One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Two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Three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Four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787400" y="1371600"/>
            <a:ext cx="11430000" cy="70104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One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Two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Three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Four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787400" y="254000"/>
            <a:ext cx="114300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787400" y="2768600"/>
            <a:ext cx="114300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One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Two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Three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Four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defTabSz="584200">
        <a:defRPr sz="72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1pPr>
      <a:lvl2pPr indent="228600" defTabSz="584200">
        <a:defRPr sz="72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2pPr>
      <a:lvl3pPr indent="457200" defTabSz="584200">
        <a:defRPr sz="72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3pPr>
      <a:lvl4pPr indent="685800" defTabSz="584200">
        <a:defRPr sz="72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4pPr>
      <a:lvl5pPr indent="914400" defTabSz="584200">
        <a:defRPr sz="72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5pPr>
      <a:lvl6pPr indent="1143000" defTabSz="584200">
        <a:defRPr sz="72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6pPr>
      <a:lvl7pPr indent="1371600" defTabSz="584200">
        <a:defRPr sz="72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7pPr>
      <a:lvl8pPr indent="1600200" defTabSz="584200">
        <a:defRPr sz="72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8pPr>
      <a:lvl9pPr indent="1828800" defTabSz="584200">
        <a:defRPr sz="72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9pPr>
    </p:titleStyle>
    <p:bodyStyle>
      <a:lvl1pPr marL="444500" indent="-444500" defTabSz="584200">
        <a:spcBef>
          <a:spcPts val="3600"/>
        </a:spcBef>
        <a:buSzPct val="30000"/>
        <a:buBlip>
          <a:blip r:embed="rId3"/>
        </a:buBlip>
        <a:defRPr sz="36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1pPr>
      <a:lvl2pPr marL="889000" indent="-444500" defTabSz="584200">
        <a:spcBef>
          <a:spcPts val="3600"/>
        </a:spcBef>
        <a:buSzPct val="30000"/>
        <a:buBlip>
          <a:blip r:embed="rId3"/>
        </a:buBlip>
        <a:defRPr sz="36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2pPr>
      <a:lvl3pPr marL="1333500" indent="-444500" defTabSz="584200">
        <a:spcBef>
          <a:spcPts val="3600"/>
        </a:spcBef>
        <a:buSzPct val="30000"/>
        <a:buBlip>
          <a:blip r:embed="rId3"/>
        </a:buBlip>
        <a:defRPr sz="36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3pPr>
      <a:lvl4pPr marL="1778000" indent="-444500" defTabSz="584200">
        <a:spcBef>
          <a:spcPts val="3600"/>
        </a:spcBef>
        <a:buSzPct val="30000"/>
        <a:buBlip>
          <a:blip r:embed="rId3"/>
        </a:buBlip>
        <a:defRPr sz="36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4pPr>
      <a:lvl5pPr marL="2222500" indent="-444500" defTabSz="584200">
        <a:spcBef>
          <a:spcPts val="3600"/>
        </a:spcBef>
        <a:buSzPct val="30000"/>
        <a:buBlip>
          <a:blip r:embed="rId3"/>
        </a:buBlip>
        <a:defRPr sz="36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5pPr>
      <a:lvl6pPr marL="2667000" indent="-444500" defTabSz="584200">
        <a:spcBef>
          <a:spcPts val="3600"/>
        </a:spcBef>
        <a:buSzPct val="30000"/>
        <a:buBlip>
          <a:blip r:embed="rId3"/>
        </a:buBlip>
        <a:defRPr sz="36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6pPr>
      <a:lvl7pPr marL="3111500" indent="-444500" defTabSz="584200">
        <a:spcBef>
          <a:spcPts val="3600"/>
        </a:spcBef>
        <a:buSzPct val="30000"/>
        <a:buBlip>
          <a:blip r:embed="rId3"/>
        </a:buBlip>
        <a:defRPr sz="36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7pPr>
      <a:lvl8pPr marL="3556000" indent="-444500" defTabSz="584200">
        <a:spcBef>
          <a:spcPts val="3600"/>
        </a:spcBef>
        <a:buSzPct val="30000"/>
        <a:buBlip>
          <a:blip r:embed="rId3"/>
        </a:buBlip>
        <a:defRPr sz="36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8pPr>
      <a:lvl9pPr marL="4000500" indent="-444500" defTabSz="584200">
        <a:spcBef>
          <a:spcPts val="3600"/>
        </a:spcBef>
        <a:buSzPct val="30000"/>
        <a:buBlip>
          <a:blip r:embed="rId3"/>
        </a:buBlip>
        <a:defRPr sz="3600">
          <a:solidFill>
            <a:srgbClr val="FFFFFF"/>
          </a:solidFill>
          <a:effectLst>
            <a:outerShdw sx="100000" sy="100000" kx="0" ky="0" algn="b" rotWithShape="0" blurRad="50800" dist="38100" dir="5400000">
              <a:srgbClr val="000000"/>
            </a:outerShdw>
          </a:effectLst>
          <a:latin typeface="+mn-lt"/>
          <a:ea typeface="+mn-ea"/>
          <a:cs typeface="+mn-cs"/>
          <a:sym typeface="Helvetica Neue Light"/>
        </a:defRPr>
      </a:lvl9pPr>
    </p:bodyStyle>
    <p:otherStyle>
      <a:lvl1pPr algn="r" defTabSz="584200">
        <a:defRPr b="1"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1pPr>
      <a:lvl2pPr indent="228600" algn="r" defTabSz="584200">
        <a:defRPr b="1"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2pPr>
      <a:lvl3pPr indent="457200" algn="r" defTabSz="584200">
        <a:defRPr b="1"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3pPr>
      <a:lvl4pPr indent="685800" algn="r" defTabSz="584200">
        <a:defRPr b="1"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4pPr>
      <a:lvl5pPr indent="914400" algn="r" defTabSz="584200">
        <a:defRPr b="1"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5pPr>
      <a:lvl6pPr indent="1143000" algn="r" defTabSz="584200">
        <a:defRPr b="1"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6pPr>
      <a:lvl7pPr indent="1371600" algn="r" defTabSz="584200">
        <a:defRPr b="1"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7pPr>
      <a:lvl8pPr indent="1600200" algn="r" defTabSz="584200">
        <a:defRPr b="1"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8pPr>
      <a:lvl9pPr indent="1828800" algn="r" defTabSz="584200">
        <a:defRPr b="1" sz="14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oifesnotes.com" TargetMode="Externa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.png"/><Relationship Id="rId5" Type="http://schemas.openxmlformats.org/officeDocument/2006/relationships/hyperlink" Target="http://www.aoifesnotes.com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hyperlink" Target="http://www.aoifesnotes.com" TargetMode="Externa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://www.aoifesnotes.com" TargetMode="Externa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hyperlink" Target="http://www.aoifesnotes.com" TargetMode="Externa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.png"/><Relationship Id="rId5" Type="http://schemas.openxmlformats.org/officeDocument/2006/relationships/hyperlink" Target="http://www.aoifesnotes.com" TargetMode="Externa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.png"/><Relationship Id="rId5" Type="http://schemas.openxmlformats.org/officeDocument/2006/relationships/hyperlink" Target="http://www.aoifesnotes.com" TargetMode="Externa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.png"/><Relationship Id="rId5" Type="http://schemas.openxmlformats.org/officeDocument/2006/relationships/hyperlink" Target="http://www.aoifesnotes.com" TargetMode="Externa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hyperlink" Target="http://www.aoifesnotes.com" TargetMode="Externa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.png"/><Relationship Id="rId5" Type="http://schemas.openxmlformats.org/officeDocument/2006/relationships/hyperlink" Target="http://www.aoifesnotes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Character Question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200">
                <a:solidFill>
                  <a:srgbClr val="73B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Studied Drama: Romeo and Juliet</a:t>
            </a:r>
          </a:p>
        </p:txBody>
      </p:sp>
      <p:sp>
        <p:nvSpPr>
          <p:cNvPr id="35" name="Shape 35"/>
          <p:cNvSpPr/>
          <p:nvPr/>
        </p:nvSpPr>
        <p:spPr>
          <a:xfrm>
            <a:off x="4725060" y="9151180"/>
            <a:ext cx="3554680" cy="324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2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2"/>
          <p:cNvGrpSpPr/>
          <p:nvPr/>
        </p:nvGrpSpPr>
        <p:grpSpPr>
          <a:xfrm>
            <a:off x="7023100" y="2565400"/>
            <a:ext cx="5397500" cy="6121400"/>
            <a:chOff x="-190500" y="-190500"/>
            <a:chExt cx="5397500" cy="6121400"/>
          </a:xfrm>
        </p:grpSpPr>
        <p:pic>
          <p:nvPicPr>
            <p:cNvPr id="91" name="pasted-image.png"/>
            <p:cNvPicPr/>
            <p:nvPr/>
          </p:nvPicPr>
          <p:blipFill>
            <a:blip r:embed="rId2">
              <a:extLst/>
            </a:blip>
            <a:srcRect l="17057" t="0" r="17057" b="0"/>
            <a:stretch>
              <a:fillRect/>
            </a:stretch>
          </p:blipFill>
          <p:spPr>
            <a:xfrm>
              <a:off x="0" y="0"/>
              <a:ext cx="5016500" cy="57150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90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90500" y="-190500"/>
              <a:ext cx="5397500" cy="6121400"/>
            </a:xfrm>
            <a:prstGeom prst="rect">
              <a:avLst/>
            </a:prstGeom>
            <a:effectLst/>
          </p:spPr>
        </p:pic>
      </p:grpSp>
      <p:sp>
        <p:nvSpPr>
          <p:cNvPr id="93" name="Shape 9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Paragraph Eight: Final Impression</a:t>
            </a:r>
          </a:p>
        </p:txBody>
      </p:sp>
      <p:sp>
        <p:nvSpPr>
          <p:cNvPr id="94" name="Shape 9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42264" indent="-342264" defTabSz="449833">
              <a:spcBef>
                <a:spcPts val="27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772">
                <a:solidFill>
                  <a:srgbClr val="FFFFFF"/>
                </a:solidFill>
                <a:effectLst>
                  <a:outerShdw sx="100000" sy="100000" kx="0" ky="0" algn="b" rotWithShape="0" blurRad="39116" dist="29337" dir="5400000">
                    <a:srgbClr val="000000"/>
                  </a:outerShdw>
                </a:effectLst>
              </a:rPr>
              <a:t>Romeo is a young man who has to cope with great joy and great heartbreak within a very short space of time.</a:t>
            </a:r>
            <a:endParaRPr sz="2772">
              <a:solidFill>
                <a:srgbClr val="FFFFFF"/>
              </a:solidFill>
              <a:effectLst>
                <a:outerShdw sx="100000" sy="100000" kx="0" ky="0" algn="b" rotWithShape="0" blurRad="39116" dist="29337" dir="5400000">
                  <a:srgbClr val="000000"/>
                </a:outerShdw>
              </a:effectLst>
            </a:endParaRPr>
          </a:p>
          <a:p>
            <a:pPr lvl="0" marL="342264" indent="-342264" defTabSz="449833">
              <a:spcBef>
                <a:spcPts val="27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772">
                <a:solidFill>
                  <a:srgbClr val="FFFFFF"/>
                </a:solidFill>
                <a:effectLst>
                  <a:outerShdw sx="100000" sy="100000" kx="0" ky="0" algn="b" rotWithShape="0" blurRad="39116" dist="29337" dir="5400000">
                    <a:srgbClr val="000000"/>
                  </a:outerShdw>
                </a:effectLst>
              </a:rPr>
              <a:t>He moves from being a rather self-centred and childish boy to a young husband whose wife is the centre of his world.</a:t>
            </a:r>
            <a:endParaRPr sz="2772">
              <a:solidFill>
                <a:srgbClr val="FFFFFF"/>
              </a:solidFill>
              <a:effectLst>
                <a:outerShdw sx="100000" sy="100000" kx="0" ky="0" algn="b" rotWithShape="0" blurRad="39116" dist="29337" dir="5400000">
                  <a:srgbClr val="000000"/>
                </a:outerShdw>
              </a:effectLst>
            </a:endParaRPr>
          </a:p>
          <a:p>
            <a:pPr lvl="0" marL="342264" indent="-342264" defTabSz="449833">
              <a:spcBef>
                <a:spcPts val="27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772">
                <a:solidFill>
                  <a:srgbClr val="FFFFFF"/>
                </a:solidFill>
                <a:effectLst>
                  <a:outerShdw sx="100000" sy="100000" kx="0" ky="0" algn="b" rotWithShape="0" blurRad="39116" dist="29337" dir="5400000">
                    <a:srgbClr val="000000"/>
                  </a:outerShdw>
                </a:effectLst>
              </a:rPr>
              <a:t>Tragic death of a character who was not perfect but was likeable, loving and true to the end.</a:t>
            </a:r>
          </a:p>
        </p:txBody>
      </p:sp>
      <p:sp>
        <p:nvSpPr>
          <p:cNvPr id="95" name="Shape 95"/>
          <p:cNvSpPr/>
          <p:nvPr/>
        </p:nvSpPr>
        <p:spPr>
          <a:xfrm>
            <a:off x="4725060" y="9151180"/>
            <a:ext cx="3554680" cy="324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5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9"/>
          <p:cNvGrpSpPr/>
          <p:nvPr/>
        </p:nvGrpSpPr>
        <p:grpSpPr>
          <a:xfrm>
            <a:off x="7023100" y="2565400"/>
            <a:ext cx="5397500" cy="6121400"/>
            <a:chOff x="-190500" y="-190500"/>
            <a:chExt cx="5397500" cy="6121400"/>
          </a:xfrm>
        </p:grpSpPr>
        <p:pic>
          <p:nvPicPr>
            <p:cNvPr id="38" name="143070716_1012x1350.jpeg"/>
            <p:cNvPicPr/>
            <p:nvPr/>
          </p:nvPicPr>
          <p:blipFill>
            <a:blip r:embed="rId2">
              <a:extLst/>
            </a:blip>
            <a:srcRect l="0" t="7211" r="0" b="7388"/>
            <a:stretch>
              <a:fillRect/>
            </a:stretch>
          </p:blipFill>
          <p:spPr>
            <a:xfrm>
              <a:off x="0" y="0"/>
              <a:ext cx="5016500" cy="57150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37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90500" y="-190500"/>
              <a:ext cx="5397500" cy="6121400"/>
            </a:xfrm>
            <a:prstGeom prst="rect">
              <a:avLst/>
            </a:prstGeom>
            <a:effectLst/>
          </p:spPr>
        </p:pic>
      </p:grpSp>
      <p:sp>
        <p:nvSpPr>
          <p:cNvPr id="40" name="Shape 40"/>
          <p:cNvSpPr/>
          <p:nvPr>
            <p:ph type="title"/>
          </p:nvPr>
        </p:nvSpPr>
        <p:spPr>
          <a:xfrm>
            <a:off x="1752600" y="254000"/>
            <a:ext cx="11430000" cy="2438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Areas to consider when structuring your answer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xfrm>
            <a:off x="1714500" y="2895599"/>
            <a:ext cx="5422900" cy="5715001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Introduction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0"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Challenges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0"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Crisis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0"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Resolution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0"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Final impression</a:t>
            </a:r>
          </a:p>
        </p:txBody>
      </p:sp>
      <p:grpSp>
        <p:nvGrpSpPr>
          <p:cNvPr id="44" name="Group 44"/>
          <p:cNvGrpSpPr/>
          <p:nvPr/>
        </p:nvGrpSpPr>
        <p:grpSpPr>
          <a:xfrm>
            <a:off x="6883400" y="2540482"/>
            <a:ext cx="5664201" cy="6425236"/>
            <a:chOff x="-190499" y="-190499"/>
            <a:chExt cx="5664199" cy="6425234"/>
          </a:xfrm>
        </p:grpSpPr>
        <p:pic>
          <p:nvPicPr>
            <p:cNvPr id="43" name="pasted-image.png"/>
            <p:cNvPicPr/>
            <p:nvPr/>
          </p:nvPicPr>
          <p:blipFill>
            <a:blip r:embed="rId5">
              <a:extLst/>
            </a:blip>
            <a:srcRect l="17083" t="0" r="17083" b="0"/>
            <a:stretch>
              <a:fillRect/>
            </a:stretch>
          </p:blipFill>
          <p:spPr>
            <a:xfrm>
              <a:off x="0" y="0"/>
              <a:ext cx="5283200" cy="6018836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42" name="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-190500" y="-190500"/>
              <a:ext cx="5664200" cy="6425236"/>
            </a:xfrm>
            <a:prstGeom prst="rect">
              <a:avLst/>
            </a:prstGeom>
            <a:effectLst/>
          </p:spPr>
        </p:pic>
      </p:grpSp>
      <p:sp>
        <p:nvSpPr>
          <p:cNvPr id="45" name="Shape 45"/>
          <p:cNvSpPr/>
          <p:nvPr/>
        </p:nvSpPr>
        <p:spPr>
          <a:xfrm>
            <a:off x="4725060" y="9018560"/>
            <a:ext cx="3554680" cy="324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7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Structuring your answer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Paragraph One:  </a:t>
            </a:r>
            <a:r>
              <a:rPr i="1"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The play I have studied for my Junior Certificate is William Shakespeare’s classic tragedy ‘Romeo and Juliet’.  </a:t>
            </a:r>
            <a:endParaRPr sz="3600">
              <a:solidFill>
                <a:srgbClr val="FFFFFF"/>
              </a:solidFill>
              <a:effectLst>
                <a:outerShdw sx="100000" sy="100000" kx="0" ky="0" algn="b" rotWithShape="0" blurRad="50800" dist="38100" dir="5400000">
                  <a:srgbClr val="000000"/>
                </a:outerShdw>
              </a:effectLst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Next sentence should answer the question directly:  </a:t>
            </a:r>
            <a:r>
              <a:rPr i="1" sz="3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The character who I feel has undergone most change over the course of the play is Romeo.  </a:t>
            </a:r>
          </a:p>
        </p:txBody>
      </p:sp>
      <p:sp>
        <p:nvSpPr>
          <p:cNvPr id="49" name="Shape 49"/>
          <p:cNvSpPr/>
          <p:nvPr/>
        </p:nvSpPr>
        <p:spPr>
          <a:xfrm>
            <a:off x="4725060" y="9185047"/>
            <a:ext cx="3554680" cy="324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3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3"/>
          <p:cNvGrpSpPr/>
          <p:nvPr/>
        </p:nvGrpSpPr>
        <p:grpSpPr>
          <a:xfrm>
            <a:off x="7023100" y="2565400"/>
            <a:ext cx="5397500" cy="6121400"/>
            <a:chOff x="-190500" y="-190500"/>
            <a:chExt cx="5397500" cy="6121400"/>
          </a:xfrm>
        </p:grpSpPr>
        <p:pic>
          <p:nvPicPr>
            <p:cNvPr id="52" name="pasted-image.png"/>
            <p:cNvPicPr/>
            <p:nvPr/>
          </p:nvPicPr>
          <p:blipFill>
            <a:blip r:embed="rId2">
              <a:extLst/>
            </a:blip>
            <a:srcRect l="17083" t="0" r="17083" b="0"/>
            <a:stretch>
              <a:fillRect/>
            </a:stretch>
          </p:blipFill>
          <p:spPr>
            <a:xfrm>
              <a:off x="0" y="0"/>
              <a:ext cx="5016500" cy="57150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51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90500" y="-190500"/>
              <a:ext cx="5397500" cy="6121400"/>
            </a:xfrm>
            <a:prstGeom prst="rect">
              <a:avLst/>
            </a:prstGeom>
            <a:effectLst/>
          </p:spPr>
        </p:pic>
      </p:grpSp>
      <p:sp>
        <p:nvSpPr>
          <p:cNvPr id="54" name="Shape 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Paragraph Two: First Impression</a:t>
            </a:r>
          </a:p>
        </p:txBody>
      </p:sp>
      <p:sp>
        <p:nvSpPr>
          <p:cNvPr id="55" name="Shape 55"/>
          <p:cNvSpPr/>
          <p:nvPr>
            <p:ph type="body" idx="1"/>
          </p:nvPr>
        </p:nvSpPr>
        <p:spPr>
          <a:xfrm>
            <a:off x="1320800" y="2768600"/>
            <a:ext cx="5422900" cy="5715000"/>
          </a:xfrm>
          <a:prstGeom prst="rect">
            <a:avLst/>
          </a:prstGeom>
        </p:spPr>
        <p:txBody>
          <a:bodyPr/>
          <a:lstStyle/>
          <a:p>
            <a:pPr lvl="0" marL="293370" indent="-293370" defTabSz="385572">
              <a:spcBef>
                <a:spcPts val="23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376">
                <a:solidFill>
                  <a:srgbClr val="FFFFFF"/>
                </a:solidFill>
                <a:effectLst>
                  <a:outerShdw sx="100000" sy="100000" kx="0" ky="0" algn="b" rotWithShape="0" blurRad="33528" dist="25146" dir="5400000">
                    <a:srgbClr val="000000"/>
                  </a:outerShdw>
                </a:effectLst>
              </a:rPr>
              <a:t>Self-centred and moody</a:t>
            </a:r>
            <a:endParaRPr sz="2376">
              <a:solidFill>
                <a:srgbClr val="FFFFFF"/>
              </a:solidFill>
              <a:effectLst>
                <a:outerShdw sx="100000" sy="100000" kx="0" ky="0" algn="b" rotWithShape="0" blurRad="33528" dist="25146" dir="5400000">
                  <a:srgbClr val="000000"/>
                </a:outerShdw>
              </a:effectLst>
            </a:endParaRPr>
          </a:p>
          <a:p>
            <a:pPr lvl="0" marL="293370" indent="-293370" defTabSz="385572">
              <a:spcBef>
                <a:spcPts val="23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376">
                <a:solidFill>
                  <a:srgbClr val="FFFFFF"/>
                </a:solidFill>
                <a:effectLst>
                  <a:outerShdw sx="100000" sy="100000" kx="0" ky="0" algn="b" rotWithShape="0" blurRad="33528" dist="25146" dir="5400000">
                    <a:srgbClr val="000000"/>
                  </a:outerShdw>
                </a:effectLst>
              </a:rPr>
              <a:t>Romeo is obsessed with Rosaline and cannot see that this is not real love.</a:t>
            </a:r>
            <a:endParaRPr sz="2376">
              <a:solidFill>
                <a:srgbClr val="FFFFFF"/>
              </a:solidFill>
              <a:effectLst>
                <a:outerShdw sx="100000" sy="100000" kx="0" ky="0" algn="b" rotWithShape="0" blurRad="33528" dist="25146" dir="5400000">
                  <a:srgbClr val="000000"/>
                </a:outerShdw>
              </a:effectLst>
            </a:endParaRPr>
          </a:p>
          <a:p>
            <a:pPr lvl="0" marL="293370" indent="-293370" defTabSz="385572">
              <a:spcBef>
                <a:spcPts val="23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376">
                <a:solidFill>
                  <a:srgbClr val="FFFFFF"/>
                </a:solidFill>
                <a:effectLst>
                  <a:outerShdw sx="100000" sy="100000" kx="0" ky="0" algn="b" rotWithShape="0" blurRad="33528" dist="25146" dir="5400000">
                    <a:srgbClr val="000000"/>
                  </a:outerShdw>
                </a:effectLst>
              </a:rPr>
              <a:t>He ‘Shuts up his windows’ and ‘makes himself an artificial night’  </a:t>
            </a:r>
            <a:endParaRPr sz="2376">
              <a:solidFill>
                <a:srgbClr val="FFFFFF"/>
              </a:solidFill>
              <a:effectLst>
                <a:outerShdw sx="100000" sy="100000" kx="0" ky="0" algn="b" rotWithShape="0" blurRad="33528" dist="25146" dir="5400000">
                  <a:srgbClr val="000000"/>
                </a:outerShdw>
              </a:effectLst>
            </a:endParaRPr>
          </a:p>
          <a:p>
            <a:pPr lvl="0" marL="293370" indent="-293370" defTabSz="385572">
              <a:spcBef>
                <a:spcPts val="23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376">
                <a:solidFill>
                  <a:srgbClr val="FFFFFF"/>
                </a:solidFill>
                <a:effectLst>
                  <a:outerShdw sx="100000" sy="100000" kx="0" ky="0" algn="b" rotWithShape="0" blurRad="33528" dist="25146" dir="5400000">
                    <a:srgbClr val="000000"/>
                  </a:outerShdw>
                </a:effectLst>
              </a:rPr>
              <a:t>Romeo does not seem to care that he is worrying his parents and his friends.   </a:t>
            </a:r>
            <a:endParaRPr sz="2376">
              <a:solidFill>
                <a:srgbClr val="FFFFFF"/>
              </a:solidFill>
              <a:effectLst>
                <a:outerShdw sx="100000" sy="100000" kx="0" ky="0" algn="b" rotWithShape="0" blurRad="33528" dist="25146" dir="5400000">
                  <a:srgbClr val="000000"/>
                </a:outerShdw>
              </a:effectLst>
            </a:endParaRPr>
          </a:p>
          <a:p>
            <a:pPr lvl="0" marL="293370" indent="-293370" defTabSz="385572">
              <a:spcBef>
                <a:spcPts val="23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376">
                <a:solidFill>
                  <a:srgbClr val="FFFFFF"/>
                </a:solidFill>
                <a:effectLst>
                  <a:outerShdw sx="100000" sy="100000" kx="0" ky="0" algn="b" rotWithShape="0" blurRad="33528" dist="25146" dir="5400000">
                    <a:srgbClr val="000000"/>
                  </a:outerShdw>
                </a:effectLst>
              </a:rPr>
              <a:t>He is so caught up in his own woes that he says he sinks ‘under love’s heavy burden’.</a:t>
            </a:r>
          </a:p>
        </p:txBody>
      </p:sp>
      <p:sp>
        <p:nvSpPr>
          <p:cNvPr id="56" name="Shape 56"/>
          <p:cNvSpPr/>
          <p:nvPr/>
        </p:nvSpPr>
        <p:spPr>
          <a:xfrm>
            <a:off x="4725060" y="9032647"/>
            <a:ext cx="3554680" cy="324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5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60"/>
          <p:cNvGrpSpPr/>
          <p:nvPr/>
        </p:nvGrpSpPr>
        <p:grpSpPr>
          <a:xfrm>
            <a:off x="5721350" y="2565400"/>
            <a:ext cx="5397500" cy="6121400"/>
            <a:chOff x="-190500" y="-900599"/>
            <a:chExt cx="5397500" cy="6121400"/>
          </a:xfrm>
        </p:grpSpPr>
        <p:pic>
          <p:nvPicPr>
            <p:cNvPr id="59" name="pasted-image.png"/>
            <p:cNvPicPr/>
            <p:nvPr/>
          </p:nvPicPr>
          <p:blipFill>
            <a:blip r:embed="rId2">
              <a:extLst/>
            </a:blip>
            <a:srcRect l="16150" t="0" r="22091" b="0"/>
            <a:stretch>
              <a:fillRect/>
            </a:stretch>
          </p:blipFill>
          <p:spPr>
            <a:xfrm>
              <a:off x="0" y="0"/>
              <a:ext cx="5016500" cy="4548801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58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90500" y="-900600"/>
              <a:ext cx="5397500" cy="6121401"/>
            </a:xfrm>
            <a:prstGeom prst="rect">
              <a:avLst/>
            </a:prstGeom>
            <a:effectLst/>
          </p:spPr>
        </p:pic>
      </p:grpSp>
      <p:sp>
        <p:nvSpPr>
          <p:cNvPr id="61" name="Shape 6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Paragraph Three: Changeable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xfrm>
            <a:off x="209550" y="2641600"/>
            <a:ext cx="5422900" cy="5715000"/>
          </a:xfrm>
          <a:prstGeom prst="rect">
            <a:avLst/>
          </a:prstGeom>
        </p:spPr>
        <p:txBody>
          <a:bodyPr/>
          <a:lstStyle/>
          <a:p>
            <a:pPr lvl="0" marL="404495" indent="-404495" defTabSz="531622">
              <a:spcBef>
                <a:spcPts val="32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276">
                <a:solidFill>
                  <a:srgbClr val="FFFFFF"/>
                </a:solidFill>
                <a:effectLst>
                  <a:outerShdw sx="100000" sy="100000" kx="0" ky="0" algn="b" rotWithShape="0" blurRad="46228" dist="34671" dir="5400000">
                    <a:srgbClr val="000000"/>
                  </a:outerShdw>
                </a:effectLst>
              </a:rPr>
              <a:t>When he meets Juliet, all thoughts of Rosaline vanish from Romeo’s mind.</a:t>
            </a:r>
            <a:endParaRPr sz="3276">
              <a:solidFill>
                <a:srgbClr val="FFFFFF"/>
              </a:solidFill>
              <a:effectLst>
                <a:outerShdw sx="100000" sy="100000" kx="0" ky="0" algn="b" rotWithShape="0" blurRad="46228" dist="34671" dir="5400000">
                  <a:srgbClr val="000000"/>
                </a:outerShdw>
              </a:effectLst>
            </a:endParaRPr>
          </a:p>
          <a:p>
            <a:pPr lvl="0" marL="404495" indent="-404495" defTabSz="531622">
              <a:spcBef>
                <a:spcPts val="32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276">
                <a:solidFill>
                  <a:srgbClr val="FFFFFF"/>
                </a:solidFill>
                <a:effectLst>
                  <a:outerShdw sx="100000" sy="100000" kx="0" ky="0" algn="b" rotWithShape="0" blurRad="46228" dist="34671" dir="5400000">
                    <a:srgbClr val="000000"/>
                  </a:outerShdw>
                </a:effectLst>
              </a:rPr>
              <a:t>‘Did my heart love till now?’</a:t>
            </a:r>
            <a:endParaRPr sz="3276">
              <a:solidFill>
                <a:srgbClr val="FFFFFF"/>
              </a:solidFill>
              <a:effectLst>
                <a:outerShdw sx="100000" sy="100000" kx="0" ky="0" algn="b" rotWithShape="0" blurRad="46228" dist="34671" dir="5400000">
                  <a:srgbClr val="000000"/>
                </a:outerShdw>
              </a:effectLst>
            </a:endParaRPr>
          </a:p>
          <a:p>
            <a:pPr lvl="0" marL="404495" indent="-404495" defTabSz="531622">
              <a:spcBef>
                <a:spcPts val="32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276">
                <a:solidFill>
                  <a:srgbClr val="FFFFFF"/>
                </a:solidFill>
                <a:effectLst>
                  <a:outerShdw sx="100000" sy="100000" kx="0" ky="0" algn="b" rotWithShape="0" blurRad="46228" dist="34671" dir="5400000">
                    <a:srgbClr val="000000"/>
                  </a:outerShdw>
                </a:effectLst>
              </a:rPr>
              <a:t>Friar Laurence is astonished that Rosaline could be ‘So soon forsaken’.</a:t>
            </a:r>
          </a:p>
        </p:txBody>
      </p:sp>
      <p:sp>
        <p:nvSpPr>
          <p:cNvPr id="63" name="Shape 63"/>
          <p:cNvSpPr/>
          <p:nvPr/>
        </p:nvSpPr>
        <p:spPr>
          <a:xfrm>
            <a:off x="4725060" y="9168113"/>
            <a:ext cx="3554680" cy="324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5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7"/>
          <p:cNvGrpSpPr/>
          <p:nvPr/>
        </p:nvGrpSpPr>
        <p:grpSpPr>
          <a:xfrm>
            <a:off x="7023100" y="2565400"/>
            <a:ext cx="5397500" cy="6121400"/>
            <a:chOff x="-190500" y="-190500"/>
            <a:chExt cx="5397500" cy="6121400"/>
          </a:xfrm>
        </p:grpSpPr>
        <p:pic>
          <p:nvPicPr>
            <p:cNvPr id="66" name="pasted-image.png"/>
            <p:cNvPicPr/>
            <p:nvPr/>
          </p:nvPicPr>
          <p:blipFill>
            <a:blip r:embed="rId2">
              <a:extLst/>
            </a:blip>
            <a:srcRect l="17083" t="0" r="17083" b="0"/>
            <a:stretch>
              <a:fillRect/>
            </a:stretch>
          </p:blipFill>
          <p:spPr>
            <a:xfrm>
              <a:off x="0" y="0"/>
              <a:ext cx="5016500" cy="57150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65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90500" y="-190500"/>
              <a:ext cx="5397500" cy="6121400"/>
            </a:xfrm>
            <a:prstGeom prst="rect">
              <a:avLst/>
            </a:prstGeom>
            <a:effectLst/>
          </p:spPr>
        </p:pic>
      </p:grpSp>
      <p:sp>
        <p:nvSpPr>
          <p:cNvPr id="68" name="Shape 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Paragraph Four: Impulsive </a:t>
            </a:r>
          </a:p>
        </p:txBody>
      </p:sp>
      <p:sp>
        <p:nvSpPr>
          <p:cNvPr id="69" name="Shape 6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77825" indent="-377825" defTabSz="496570">
              <a:spcBef>
                <a:spcPts val="30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060">
                <a:solidFill>
                  <a:srgbClr val="FFFFFF"/>
                </a:solidFill>
                <a:effectLst>
                  <a:outerShdw sx="100000" sy="100000" kx="0" ky="0" algn="b" rotWithShape="0" blurRad="43180" dist="32385" dir="5400000">
                    <a:srgbClr val="000000"/>
                  </a:outerShdw>
                </a:effectLst>
              </a:rPr>
              <a:t>Romeo falls deeply in love with Juliet the moment he meets her.</a:t>
            </a:r>
            <a:endParaRPr sz="3060">
              <a:solidFill>
                <a:srgbClr val="FFFFFF"/>
              </a:solidFill>
              <a:effectLst>
                <a:outerShdw sx="100000" sy="100000" kx="0" ky="0" algn="b" rotWithShape="0" blurRad="43180" dist="32385" dir="5400000">
                  <a:srgbClr val="000000"/>
                </a:outerShdw>
              </a:effectLst>
            </a:endParaRPr>
          </a:p>
          <a:p>
            <a:pPr lvl="0" marL="377825" indent="-377825" defTabSz="496570">
              <a:spcBef>
                <a:spcPts val="30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060">
                <a:solidFill>
                  <a:srgbClr val="FFFFFF"/>
                </a:solidFill>
                <a:effectLst>
                  <a:outerShdw sx="100000" sy="100000" kx="0" ky="0" algn="b" rotWithShape="0" blurRad="43180" dist="32385" dir="5400000">
                    <a:srgbClr val="000000"/>
                  </a:outerShdw>
                </a:effectLst>
              </a:rPr>
              <a:t>He cannot leave the Capulets’ house, saying, ‘Can I go forward when my heart is here?’</a:t>
            </a:r>
            <a:endParaRPr sz="3060">
              <a:solidFill>
                <a:srgbClr val="FFFFFF"/>
              </a:solidFill>
              <a:effectLst>
                <a:outerShdw sx="100000" sy="100000" kx="0" ky="0" algn="b" rotWithShape="0" blurRad="43180" dist="32385" dir="5400000">
                  <a:srgbClr val="000000"/>
                </a:outerShdw>
              </a:effectLst>
            </a:endParaRPr>
          </a:p>
          <a:p>
            <a:pPr lvl="0" marL="377825" indent="-377825" defTabSz="496570">
              <a:spcBef>
                <a:spcPts val="30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060">
                <a:solidFill>
                  <a:srgbClr val="FFFFFF"/>
                </a:solidFill>
                <a:effectLst>
                  <a:outerShdw sx="100000" sy="100000" kx="0" ky="0" algn="b" rotWithShape="0" blurRad="43180" dist="32385" dir="5400000">
                    <a:srgbClr val="000000"/>
                  </a:outerShdw>
                </a:effectLst>
              </a:rPr>
              <a:t>He doesn’t care if he is found in the orchard; he is willing to risk anything to be with Juliet.</a:t>
            </a:r>
          </a:p>
        </p:txBody>
      </p:sp>
      <p:sp>
        <p:nvSpPr>
          <p:cNvPr id="70" name="Shape 70"/>
          <p:cNvSpPr/>
          <p:nvPr/>
        </p:nvSpPr>
        <p:spPr>
          <a:xfrm>
            <a:off x="4725060" y="9170960"/>
            <a:ext cx="3554680" cy="324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5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4"/>
          <p:cNvGrpSpPr/>
          <p:nvPr/>
        </p:nvGrpSpPr>
        <p:grpSpPr>
          <a:xfrm>
            <a:off x="7023100" y="2565400"/>
            <a:ext cx="5397500" cy="6121400"/>
            <a:chOff x="-190500" y="-190500"/>
            <a:chExt cx="5397500" cy="6121400"/>
          </a:xfrm>
        </p:grpSpPr>
        <p:pic>
          <p:nvPicPr>
            <p:cNvPr id="73" name="pasted-image.png"/>
            <p:cNvPicPr/>
            <p:nvPr/>
          </p:nvPicPr>
          <p:blipFill>
            <a:blip r:embed="rId2">
              <a:extLst/>
            </a:blip>
            <a:srcRect l="17057" t="0" r="17057" b="0"/>
            <a:stretch>
              <a:fillRect/>
            </a:stretch>
          </p:blipFill>
          <p:spPr>
            <a:xfrm>
              <a:off x="0" y="0"/>
              <a:ext cx="5016500" cy="57150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72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90500" y="-190500"/>
              <a:ext cx="5397500" cy="6121400"/>
            </a:xfrm>
            <a:prstGeom prst="rect">
              <a:avLst/>
            </a:prstGeom>
            <a:effectLst/>
          </p:spPr>
        </p:pic>
      </p:grpSp>
      <p:sp>
        <p:nvSpPr>
          <p:cNvPr id="75" name="Shape 7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Paragraph Five: Happy and light-hearted</a:t>
            </a:r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51155" indent="-351155" defTabSz="461518">
              <a:spcBef>
                <a:spcPts val="28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844">
                <a:solidFill>
                  <a:srgbClr val="FFFFFF"/>
                </a:solidFill>
                <a:effectLst>
                  <a:outerShdw sx="100000" sy="100000" kx="0" ky="0" algn="b" rotWithShape="0" blurRad="40132" dist="30099" dir="5400000">
                    <a:srgbClr val="000000"/>
                  </a:outerShdw>
                </a:effectLst>
              </a:rPr>
              <a:t>When Romeo loved Rosaline he was miserable and unsociable. </a:t>
            </a:r>
            <a:endParaRPr sz="2844">
              <a:solidFill>
                <a:srgbClr val="FFFFFF"/>
              </a:solidFill>
              <a:effectLst>
                <a:outerShdw sx="100000" sy="100000" kx="0" ky="0" algn="b" rotWithShape="0" blurRad="40132" dist="30099" dir="5400000">
                  <a:srgbClr val="000000"/>
                </a:outerShdw>
              </a:effectLst>
            </a:endParaRPr>
          </a:p>
          <a:p>
            <a:pPr lvl="0" marL="351155" indent="-351155" defTabSz="461518">
              <a:spcBef>
                <a:spcPts val="28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844">
                <a:solidFill>
                  <a:srgbClr val="FFFFFF"/>
                </a:solidFill>
                <a:effectLst>
                  <a:outerShdw sx="100000" sy="100000" kx="0" ky="0" algn="b" rotWithShape="0" blurRad="40132" dist="30099" dir="5400000">
                    <a:srgbClr val="000000"/>
                  </a:outerShdw>
                </a:effectLst>
              </a:rPr>
              <a:t>Now that he is in love with Juliet, he is in good spirits again.</a:t>
            </a:r>
            <a:endParaRPr sz="2844">
              <a:solidFill>
                <a:srgbClr val="FFFFFF"/>
              </a:solidFill>
              <a:effectLst>
                <a:outerShdw sx="100000" sy="100000" kx="0" ky="0" algn="b" rotWithShape="0" blurRad="40132" dist="30099" dir="5400000">
                  <a:srgbClr val="000000"/>
                </a:outerShdw>
              </a:effectLst>
            </a:endParaRPr>
          </a:p>
          <a:p>
            <a:pPr lvl="0" marL="351155" indent="-351155" defTabSz="461518">
              <a:spcBef>
                <a:spcPts val="28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844">
                <a:solidFill>
                  <a:srgbClr val="FFFFFF"/>
                </a:solidFill>
                <a:effectLst>
                  <a:outerShdw sx="100000" sy="100000" kx="0" ky="0" algn="b" rotWithShape="0" blurRad="40132" dist="30099" dir="5400000">
                    <a:srgbClr val="000000"/>
                  </a:outerShdw>
                </a:effectLst>
              </a:rPr>
              <a:t>Mercutio comments on this: ‘Now art thou sociable, now art thou Romeo’.</a:t>
            </a:r>
            <a:endParaRPr sz="2844">
              <a:solidFill>
                <a:srgbClr val="FFFFFF"/>
              </a:solidFill>
              <a:effectLst>
                <a:outerShdw sx="100000" sy="100000" kx="0" ky="0" algn="b" rotWithShape="0" blurRad="40132" dist="30099" dir="5400000">
                  <a:srgbClr val="000000"/>
                </a:outerShdw>
              </a:effectLst>
            </a:endParaRPr>
          </a:p>
          <a:p>
            <a:pPr lvl="0" marL="351155" indent="-351155" defTabSz="461518">
              <a:spcBef>
                <a:spcPts val="28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844">
                <a:solidFill>
                  <a:srgbClr val="FFFFFF"/>
                </a:solidFill>
                <a:effectLst>
                  <a:outerShdw sx="100000" sy="100000" kx="0" ky="0" algn="b" rotWithShape="0" blurRad="40132" dist="30099" dir="5400000">
                    <a:srgbClr val="000000"/>
                  </a:outerShdw>
                </a:effectLst>
              </a:rPr>
              <a:t>Romeo is even willing to make peace with Tybalt.</a:t>
            </a:r>
          </a:p>
        </p:txBody>
      </p:sp>
      <p:sp>
        <p:nvSpPr>
          <p:cNvPr id="77" name="Shape 77"/>
          <p:cNvSpPr/>
          <p:nvPr/>
        </p:nvSpPr>
        <p:spPr>
          <a:xfrm>
            <a:off x="4725060" y="9185047"/>
            <a:ext cx="3554680" cy="324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5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72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Paragraph Six: Still rather immature</a:t>
            </a:r>
          </a:p>
        </p:txBody>
      </p:sp>
      <p:sp>
        <p:nvSpPr>
          <p:cNvPr id="80" name="Shape 8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73379" indent="-373379" defTabSz="490727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024">
                <a:solidFill>
                  <a:srgbClr val="FFFFFF"/>
                </a:solidFill>
                <a:effectLst>
                  <a:outerShdw sx="100000" sy="100000" kx="0" ky="0" algn="b" rotWithShape="0" blurRad="42672" dist="32004" dir="5400000">
                    <a:srgbClr val="000000"/>
                  </a:outerShdw>
                </a:effectLst>
              </a:rPr>
              <a:t>When Tybalt kills Mercutio, Romeo avenges his death without thinking of the consequences.</a:t>
            </a:r>
            <a:endParaRPr sz="3024">
              <a:solidFill>
                <a:srgbClr val="FFFFFF"/>
              </a:solidFill>
              <a:effectLst>
                <a:outerShdw sx="100000" sy="100000" kx="0" ky="0" algn="b" rotWithShape="0" blurRad="42672" dist="32004" dir="5400000">
                  <a:srgbClr val="000000"/>
                </a:outerShdw>
              </a:effectLst>
            </a:endParaRPr>
          </a:p>
          <a:p>
            <a:pPr lvl="0" marL="373379" indent="-373379" defTabSz="490727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024">
                <a:solidFill>
                  <a:srgbClr val="FFFFFF"/>
                </a:solidFill>
                <a:effectLst>
                  <a:outerShdw sx="100000" sy="100000" kx="0" ky="0" algn="b" rotWithShape="0" blurRad="42672" dist="32004" dir="5400000">
                    <a:srgbClr val="000000"/>
                  </a:outerShdw>
                </a:effectLst>
              </a:rPr>
              <a:t>The moment he has killed Tybalt, Romeo wails that he is ‘Fortune’s fool’ and Benvolio has to urge him to leave before he is arrested. </a:t>
            </a:r>
            <a:endParaRPr sz="3024">
              <a:solidFill>
                <a:srgbClr val="FFFFFF"/>
              </a:solidFill>
              <a:effectLst>
                <a:outerShdw sx="100000" sy="100000" kx="0" ky="0" algn="b" rotWithShape="0" blurRad="42672" dist="32004" dir="5400000">
                  <a:srgbClr val="000000"/>
                </a:outerShdw>
              </a:effectLst>
            </a:endParaRPr>
          </a:p>
          <a:p>
            <a:pPr lvl="0" marL="373379" indent="-373379" defTabSz="490727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024">
                <a:solidFill>
                  <a:srgbClr val="FFFFFF"/>
                </a:solidFill>
                <a:effectLst>
                  <a:outerShdw sx="100000" sy="100000" kx="0" ky="0" algn="b" rotWithShape="0" blurRad="42672" dist="32004" dir="5400000">
                    <a:srgbClr val="000000"/>
                  </a:outerShdw>
                </a:effectLst>
              </a:rPr>
              <a:t>Even though he is married now, Romeo still does not act like a man, throwing himself to the ground and weeping in the friar’s cell. </a:t>
            </a:r>
            <a:endParaRPr sz="3024">
              <a:solidFill>
                <a:srgbClr val="FFFFFF"/>
              </a:solidFill>
              <a:effectLst>
                <a:outerShdw sx="100000" sy="100000" kx="0" ky="0" algn="b" rotWithShape="0" blurRad="42672" dist="32004" dir="5400000">
                  <a:srgbClr val="000000"/>
                </a:outerShdw>
              </a:effectLst>
            </a:endParaRPr>
          </a:p>
          <a:p>
            <a:pPr lvl="0" marL="373379" indent="-373379" defTabSz="490727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3024">
                <a:solidFill>
                  <a:srgbClr val="FFFFFF"/>
                </a:solidFill>
                <a:effectLst>
                  <a:outerShdw sx="100000" sy="100000" kx="0" ky="0" algn="b" rotWithShape="0" blurRad="42672" dist="32004" dir="5400000">
                    <a:srgbClr val="000000"/>
                  </a:outerShdw>
                </a:effectLst>
              </a:rPr>
              <a:t>The Friar says that Romeo’s tears ‘are womanish’ and the Nurse tells him to be a man ‘for Juliet’s sake’.</a:t>
            </a:r>
          </a:p>
        </p:txBody>
      </p:sp>
      <p:sp>
        <p:nvSpPr>
          <p:cNvPr id="81" name="Shape 81"/>
          <p:cNvSpPr/>
          <p:nvPr/>
        </p:nvSpPr>
        <p:spPr>
          <a:xfrm>
            <a:off x="4725060" y="9100380"/>
            <a:ext cx="3554680" cy="324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3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5"/>
          <p:cNvGrpSpPr/>
          <p:nvPr/>
        </p:nvGrpSpPr>
        <p:grpSpPr>
          <a:xfrm>
            <a:off x="7023100" y="2565400"/>
            <a:ext cx="5397500" cy="6121400"/>
            <a:chOff x="-190500" y="-190500"/>
            <a:chExt cx="5397500" cy="6121400"/>
          </a:xfrm>
        </p:grpSpPr>
        <p:pic>
          <p:nvPicPr>
            <p:cNvPr id="84" name="pasted-image.png"/>
            <p:cNvPicPr/>
            <p:nvPr/>
          </p:nvPicPr>
          <p:blipFill>
            <a:blip r:embed="rId2">
              <a:extLst/>
            </a:blip>
            <a:srcRect l="27820" t="0" r="27820" b="0"/>
            <a:stretch>
              <a:fillRect/>
            </a:stretch>
          </p:blipFill>
          <p:spPr>
            <a:xfrm>
              <a:off x="0" y="0"/>
              <a:ext cx="5016500" cy="57150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83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90500" y="-190500"/>
              <a:ext cx="5397500" cy="6121400"/>
            </a:xfrm>
            <a:prstGeom prst="rect">
              <a:avLst/>
            </a:prstGeom>
            <a:effectLst/>
          </p:spPr>
        </p:pic>
      </p:grpSp>
      <p:sp>
        <p:nvSpPr>
          <p:cNvPr id="86" name="Shape 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6624">
                <a:effectLst>
                  <a:outerShdw sx="100000" sy="100000" kx="0" ky="0" algn="b" rotWithShape="0" blurRad="46736" dist="35052" dir="5400000">
                    <a:srgbClr val="000000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6624">
                <a:solidFill>
                  <a:srgbClr val="FFFFFF"/>
                </a:solidFill>
                <a:effectLst>
                  <a:outerShdw sx="100000" sy="100000" kx="0" ky="0" algn="b" rotWithShape="0" blurRad="46736" dist="35052" dir="5400000">
                    <a:srgbClr val="000000"/>
                  </a:outerShdw>
                </a:effectLst>
              </a:rPr>
              <a:t>Paragraph Seven: Heartbroken but brave and determined</a:t>
            </a:r>
          </a:p>
        </p:txBody>
      </p:sp>
      <p:sp>
        <p:nvSpPr>
          <p:cNvPr id="87" name="Shape 87"/>
          <p:cNvSpPr/>
          <p:nvPr>
            <p:ph type="body" idx="1"/>
          </p:nvPr>
        </p:nvSpPr>
        <p:spPr>
          <a:xfrm>
            <a:off x="793750" y="2768600"/>
            <a:ext cx="5422900" cy="5715001"/>
          </a:xfrm>
          <a:prstGeom prst="rect">
            <a:avLst/>
          </a:prstGeom>
        </p:spPr>
        <p:txBody>
          <a:bodyPr/>
          <a:lstStyle/>
          <a:p>
            <a:pPr lvl="0" marL="306704" indent="-306704" defTabSz="403097">
              <a:spcBef>
                <a:spcPts val="24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484">
                <a:solidFill>
                  <a:srgbClr val="FFFFFF"/>
                </a:solidFill>
                <a:effectLst>
                  <a:outerShdw sx="100000" sy="100000" kx="0" ky="0" algn="b" rotWithShape="0" blurRad="35052" dist="26289" dir="5400000">
                    <a:srgbClr val="000000"/>
                  </a:outerShdw>
                </a:effectLst>
              </a:rPr>
              <a:t>When Romeo hears of Juliet’s death, he is so distraught that he immediately wants to die too: ‘Well, Juliet, I will lie with thee to-night’.</a:t>
            </a:r>
            <a:endParaRPr sz="2484">
              <a:solidFill>
                <a:srgbClr val="FFFFFF"/>
              </a:solidFill>
              <a:effectLst>
                <a:outerShdw sx="100000" sy="100000" kx="0" ky="0" algn="b" rotWithShape="0" blurRad="35052" dist="26289" dir="5400000">
                  <a:srgbClr val="000000"/>
                </a:outerShdw>
              </a:effectLst>
            </a:endParaRPr>
          </a:p>
          <a:p>
            <a:pPr lvl="0" marL="306704" indent="-306704" defTabSz="403097">
              <a:spcBef>
                <a:spcPts val="24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484">
                <a:solidFill>
                  <a:srgbClr val="FFFFFF"/>
                </a:solidFill>
                <a:effectLst>
                  <a:outerShdw sx="100000" sy="100000" kx="0" ky="0" algn="b" rotWithShape="0" blurRad="35052" dist="26289" dir="5400000">
                    <a:srgbClr val="000000"/>
                  </a:outerShdw>
                </a:effectLst>
              </a:rPr>
              <a:t>Instead of running to the Friar for help or bemoaning his fate, Romeo decides to take action.  He buys poison and rides back to Verona as fast as he can.</a:t>
            </a:r>
            <a:endParaRPr sz="2484">
              <a:solidFill>
                <a:srgbClr val="FFFFFF"/>
              </a:solidFill>
              <a:effectLst>
                <a:outerShdw sx="100000" sy="100000" kx="0" ky="0" algn="b" rotWithShape="0" blurRad="35052" dist="26289" dir="5400000">
                  <a:srgbClr val="000000"/>
                </a:outerShdw>
              </a:effectLst>
            </a:endParaRPr>
          </a:p>
          <a:p>
            <a:pPr lvl="0" marL="306704" indent="-306704" defTabSz="403097">
              <a:spcBef>
                <a:spcPts val="2400"/>
              </a:spcBef>
              <a:buBlip>
                <a:blip r:embed="rId4"/>
              </a:buBlip>
              <a:defRPr sz="1800">
                <a:solidFill>
                  <a:srgbClr val="000000"/>
                </a:solidFill>
                <a:effectLst/>
              </a:defRPr>
            </a:pPr>
            <a:r>
              <a:rPr sz="2484">
                <a:solidFill>
                  <a:srgbClr val="FFFFFF"/>
                </a:solidFill>
                <a:effectLst>
                  <a:outerShdw sx="100000" sy="100000" kx="0" ky="0" algn="b" rotWithShape="0" blurRad="35052" dist="26289" dir="5400000">
                    <a:srgbClr val="000000"/>
                  </a:outerShdw>
                </a:effectLst>
              </a:rPr>
              <a:t>He shows dignity and decency in his dealings with Paris, begging him not to fight and placing him in the tomb with Juliet when he has killed him.</a:t>
            </a:r>
          </a:p>
        </p:txBody>
      </p:sp>
      <p:sp>
        <p:nvSpPr>
          <p:cNvPr id="88" name="Shape 88"/>
          <p:cNvSpPr/>
          <p:nvPr/>
        </p:nvSpPr>
        <p:spPr>
          <a:xfrm>
            <a:off x="4725060" y="9168113"/>
            <a:ext cx="3554680" cy="324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</a:rPr>
              <a:t>Aoife O’Driscoll   </a:t>
            </a:r>
            <a:r>
              <a:rPr sz="1600" u="sng">
                <a:solidFill>
                  <a:srgbClr val="FFFFFF"/>
                </a:solidFill>
                <a:effectLst>
                  <a:outerShdw sx="100000" sy="100000" kx="0" ky="0" algn="b" rotWithShape="0" blurRad="50800" dist="38100" dir="5400000">
                    <a:srgbClr val="000000"/>
                  </a:outerShdw>
                </a:effectLst>
                <a:hlinkClick r:id="rId5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Industrial">
  <a:themeElements>
    <a:clrScheme name="Industrial">
      <a:dk1>
        <a:srgbClr val="BC00FF"/>
      </a:dk1>
      <a:lt1>
        <a:srgbClr val="FFFFFF"/>
      </a:lt1>
      <a:dk2>
        <a:srgbClr val="53585F"/>
      </a:dk2>
      <a:lt2>
        <a:srgbClr val="DCDEE0"/>
      </a:lt2>
      <a:accent1>
        <a:srgbClr val="0073CF"/>
      </a:accent1>
      <a:accent2>
        <a:srgbClr val="1A941F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Industrial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Indust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50800" dist="38100" dir="5400000">
                <a:srgbClr val="000000"/>
              </a:outerShdw>
            </a:effectLst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50800" dist="38100" dir="5400000">
                <a:srgbClr val="000000"/>
              </a:outerShdw>
            </a:effectLst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Industrial">
  <a:themeElements>
    <a:clrScheme name="Industrial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73CF"/>
      </a:accent1>
      <a:accent2>
        <a:srgbClr val="1A941F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Industrial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Indust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50800" dist="38100" dir="5400000">
                <a:srgbClr val="000000"/>
              </a:outerShdw>
            </a:effectLst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50800" dist="38100" dir="5400000">
                <a:srgbClr val="000000"/>
              </a:outerShdw>
            </a:effectLst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